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69" r:id="rId4"/>
    <p:sldId id="273" r:id="rId5"/>
    <p:sldId id="274" r:id="rId6"/>
    <p:sldId id="270" r:id="rId7"/>
    <p:sldId id="272" r:id="rId8"/>
    <p:sldId id="275" r:id="rId9"/>
    <p:sldId id="276" r:id="rId10"/>
    <p:sldId id="278" r:id="rId11"/>
    <p:sldId id="279" r:id="rId12"/>
    <p:sldId id="280" r:id="rId13"/>
    <p:sldId id="281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9C1AF"/>
    <a:srgbClr val="3CD6C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824" autoAdjust="0"/>
    <p:restoredTop sz="94660"/>
  </p:normalViewPr>
  <p:slideViewPr>
    <p:cSldViewPr>
      <p:cViewPr varScale="1">
        <p:scale>
          <a:sx n="68" d="100"/>
          <a:sy n="68" d="100"/>
        </p:scale>
        <p:origin x="-17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376BA-610B-48A0-96DF-DA333D32E9C6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AA785-EEBD-4BB7-80C8-35816BC18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7129-8892-4527-B9B5-28EADF5A0760}" type="datetime1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246E-4D3B-46EE-9AF0-FB58E9E24676}" type="datetime1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A9CD-0126-458A-886B-6FC07AA530CC}" type="datetime1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8A32-C64F-48FE-9F74-7D1FFF5C519B}" type="datetime1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CAD1-252D-44EF-B951-2C3EF1E1B8D5}" type="datetime1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9ED7-D303-4DD7-9EFB-4DEB198A20E1}" type="datetime1">
              <a:rPr lang="en-US" smtClean="0"/>
              <a:pPr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655-976F-4B60-BFD7-A21C85921715}" type="datetime1">
              <a:rPr lang="en-US" smtClean="0"/>
              <a:pPr/>
              <a:t>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A360-1CC1-4DCF-86A5-1A446DB958B0}" type="datetime1">
              <a:rPr lang="en-US" smtClean="0"/>
              <a:pPr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B42-CABE-4B2F-90EA-E11C6CD8DA02}" type="datetime1">
              <a:rPr lang="en-US" smtClean="0"/>
              <a:pPr/>
              <a:t>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8E63-69BD-458C-A5A8-C5FC19FB1F0B}" type="datetime1">
              <a:rPr lang="en-US" smtClean="0"/>
              <a:pPr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560D-8B6D-4458-A1D3-F697C06A5EBE}" type="datetime1">
              <a:rPr lang="en-US" smtClean="0"/>
              <a:pPr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20B41-2FE8-497A-8AFC-2BF5483874BC}" type="datetime1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Robot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Teorie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 smtClean="0"/>
              <a:t>Part</a:t>
            </a:r>
            <a:r>
              <a:rPr lang="ro-RO" u="sng" dirty="0" smtClean="0"/>
              <a:t>ile robotilor</a:t>
            </a:r>
            <a:endParaRPr lang="en-US" dirty="0">
              <a:solidFill>
                <a:srgbClr val="29C1AF"/>
              </a:solidFill>
            </a:endParaRPr>
          </a:p>
        </p:txBody>
      </p:sp>
      <p:pic>
        <p:nvPicPr>
          <p:cNvPr id="4" name="Picture 3" descr="D:\LALAS\2016.01_ERAMUS+ VR4STEM\Resurse\antet_VR4STEM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6000768"/>
            <a:ext cx="3357586" cy="714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67B3263-6123-4100-AA8A-19D6700B9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200" i="1" dirty="0" smtClean="0"/>
              <a:t>Senzorii robotilor</a:t>
            </a:r>
            <a:endParaRPr lang="en-US" sz="3200" i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4A1B219-71C6-4D00-8792-275AA5C99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vi-VN" sz="2600" dirty="0" smtClean="0"/>
              <a:t>Senzorii permit robotului să determine dimensiunile, formele, spațiul dintre obiecte, direcția și alte relații și proprietăți ale substanțelor. </a:t>
            </a:r>
            <a:r>
              <a:rPr lang="vi-VN" sz="2600" dirty="0" smtClean="0">
                <a:latin typeface="Calibri" pitchFamily="34" charset="0"/>
                <a:cs typeface="Calibri" pitchFamily="34" charset="0"/>
              </a:rPr>
              <a:t>Mult</a:t>
            </a:r>
            <a:r>
              <a:rPr lang="ro-RO" sz="26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vi-VN" sz="2600" dirty="0" smtClean="0"/>
              <a:t> </a:t>
            </a:r>
            <a:r>
              <a:rPr lang="vi-VN" sz="2600" dirty="0" smtClean="0"/>
              <a:t>roboți pot chiar să identifice cantitatea de presiune </a:t>
            </a:r>
            <a:r>
              <a:rPr lang="vi-VN" sz="2600" dirty="0" smtClean="0"/>
              <a:t>necesară</a:t>
            </a:r>
            <a:r>
              <a:rPr lang="ro-RO" sz="2600" dirty="0" smtClean="0"/>
              <a:t> </a:t>
            </a:r>
            <a:r>
              <a:rPr lang="ro-RO" sz="2600" dirty="0" smtClean="0">
                <a:latin typeface="Arial" pitchFamily="34" charset="0"/>
                <a:cs typeface="Arial" pitchFamily="34" charset="0"/>
              </a:rPr>
              <a:t>aplicarii</a:t>
            </a:r>
            <a:r>
              <a:rPr lang="vi-VN" sz="2600" dirty="0" smtClean="0"/>
              <a:t> </a:t>
            </a:r>
            <a:r>
              <a:rPr lang="vi-VN" sz="2600" dirty="0" smtClean="0"/>
              <a:t>pentru a apuca un element fără a îl zdrobi</a:t>
            </a:r>
            <a:r>
              <a:rPr lang="en-US" sz="2600" dirty="0" smtClean="0"/>
              <a:t>.</a:t>
            </a:r>
            <a:endParaRPr lang="en-US" sz="2600" dirty="0"/>
          </a:p>
          <a:p>
            <a:pPr marL="0" indent="0" algn="just">
              <a:buNone/>
            </a:pPr>
            <a:endParaRPr lang="en-US" sz="2600" dirty="0"/>
          </a:p>
          <a:p>
            <a:pPr algn="just"/>
            <a:r>
              <a:rPr lang="ro-RO" sz="2800" dirty="0" smtClean="0">
                <a:latin typeface="Arial" pitchFamily="34" charset="0"/>
                <a:cs typeface="Arial" pitchFamily="34" charset="0"/>
              </a:rPr>
              <a:t>Senzorii robotici sunt utilizați pentru a estima starea și mediul robotului. Aceste semnale sunt transmise unui controler pentru a permite un comportament adecvat</a:t>
            </a:r>
            <a:r>
              <a:rPr lang="en-US" sz="2600" dirty="0" smtClean="0"/>
              <a:t>.</a:t>
            </a:r>
            <a:endParaRPr lang="en-US" sz="2600" dirty="0"/>
          </a:p>
          <a:p>
            <a:pPr algn="just"/>
            <a:endParaRPr lang="en-US" sz="2600" dirty="0"/>
          </a:p>
          <a:p>
            <a:pPr algn="just"/>
            <a:r>
              <a:rPr lang="vi-VN" sz="2600" dirty="0" smtClean="0"/>
              <a:t>Senzorii din roboți se bazează pe funcțiile organelor senzoriale umane. Roboții au nevoie de informații extinse despre mediul lor pentru a funcționa eficient</a:t>
            </a:r>
            <a:r>
              <a:rPr lang="en-US" sz="2600" dirty="0" smtClean="0"/>
              <a:t>.</a:t>
            </a:r>
            <a:endParaRPr lang="en-US" sz="2600" dirty="0"/>
          </a:p>
          <a:p>
            <a:pPr marL="0" indent="0" algn="just">
              <a:buNone/>
            </a:pPr>
            <a:endParaRPr lang="en-US" sz="26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CCFFA508-B76E-43B4-A638-64446A803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39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4AB90C0-0B0B-4672-AF66-79A68F1FD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ro-RO" sz="3200" i="1" dirty="0" smtClean="0"/>
              <a:t>Senzorii robotilor</a:t>
            </a:r>
            <a:endParaRPr lang="en-US" sz="3200" i="1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02180769-B6FD-41F2-AD5B-EB4377759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122" name="Picture 2" descr="Resultado de imagem para robot sensors">
            <a:extLst>
              <a:ext uri="{FF2B5EF4-FFF2-40B4-BE49-F238E27FC236}">
                <a16:creationId xmlns:a16="http://schemas.microsoft.com/office/drawing/2014/main" xmlns="" id="{AB100B04-CBC9-4283-89AA-950E1F471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392" y="982912"/>
            <a:ext cx="7859216" cy="558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861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3D3E11F-F3D0-4060-8BF4-DFB3A780A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vi-VN" sz="2300" dirty="0" smtClean="0"/>
              <a:t>Senzorii furnizează </a:t>
            </a:r>
            <a:r>
              <a:rPr lang="vi-VN" sz="2300" dirty="0" smtClean="0"/>
              <a:t>analog </a:t>
            </a:r>
            <a:r>
              <a:rPr lang="vi-VN" sz="2300" dirty="0" smtClean="0"/>
              <a:t>simțurilor umane și pot monitoriza alte fenomene pentru care oamenii nu au senzori expliciți</a:t>
            </a:r>
            <a:r>
              <a:rPr lang="en-US" sz="2300" dirty="0" smtClean="0"/>
              <a:t>.</a:t>
            </a:r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r>
              <a:rPr lang="en-US" sz="2300" dirty="0" err="1" smtClean="0"/>
              <a:t>Simpl</a:t>
            </a:r>
            <a:r>
              <a:rPr lang="ro-RO" sz="2300" dirty="0" smtClean="0"/>
              <a:t>a atingere</a:t>
            </a:r>
            <a:r>
              <a:rPr lang="en-US" sz="2300" dirty="0" smtClean="0"/>
              <a:t>: S</a:t>
            </a:r>
            <a:r>
              <a:rPr lang="ro-RO" sz="2300" dirty="0" smtClean="0"/>
              <a:t>imtirea prezentei sau absentei unui obiect</a:t>
            </a:r>
            <a:r>
              <a:rPr lang="en-US" sz="2300" dirty="0" smtClean="0"/>
              <a:t>.</a:t>
            </a:r>
            <a:endParaRPr lang="en-US" sz="2300" dirty="0"/>
          </a:p>
          <a:p>
            <a:r>
              <a:rPr lang="ro-RO" sz="2300" dirty="0" smtClean="0"/>
              <a:t>Atingere complexa</a:t>
            </a:r>
            <a:r>
              <a:rPr lang="en-US" sz="2300" dirty="0" smtClean="0"/>
              <a:t>: </a:t>
            </a:r>
            <a:r>
              <a:rPr lang="ro-RO" sz="2300" dirty="0" smtClean="0"/>
              <a:t>Detectarea </a:t>
            </a:r>
            <a:r>
              <a:rPr lang="ro-RO" sz="2300" dirty="0" smtClean="0"/>
              <a:t>marimii unui obiect</a:t>
            </a:r>
            <a:r>
              <a:rPr lang="en-US" sz="2300" dirty="0" smtClean="0"/>
              <a:t>, </a:t>
            </a:r>
            <a:r>
              <a:rPr lang="ro-RO" sz="2300" dirty="0" smtClean="0"/>
              <a:t>forma </a:t>
            </a:r>
            <a:r>
              <a:rPr lang="ro-RO" sz="2300" dirty="0" smtClean="0"/>
              <a:t>si</a:t>
            </a:r>
            <a:r>
              <a:rPr lang="en-US" sz="2300" dirty="0" smtClean="0"/>
              <a:t>/</a:t>
            </a:r>
            <a:r>
              <a:rPr lang="ro-RO" sz="2300" dirty="0" smtClean="0"/>
              <a:t>sau</a:t>
            </a:r>
            <a:r>
              <a:rPr lang="en-US" sz="2300" dirty="0" smtClean="0"/>
              <a:t> </a:t>
            </a:r>
            <a:r>
              <a:rPr lang="ro-RO" sz="2300" dirty="0" smtClean="0"/>
              <a:t>duritatea</a:t>
            </a:r>
            <a:r>
              <a:rPr lang="en-US" sz="2300" dirty="0" smtClean="0"/>
              <a:t>.</a:t>
            </a:r>
            <a:endParaRPr lang="en-US" sz="2300" dirty="0"/>
          </a:p>
          <a:p>
            <a:r>
              <a:rPr lang="ro-RO" sz="2300" dirty="0" smtClean="0"/>
              <a:t>Forta simpla</a:t>
            </a:r>
            <a:r>
              <a:rPr lang="en-US" sz="2300" dirty="0" smtClean="0"/>
              <a:t>: </a:t>
            </a:r>
            <a:r>
              <a:rPr lang="it-IT" sz="2300" dirty="0" smtClean="0"/>
              <a:t>Măsurarea forței pe o singură axă</a:t>
            </a:r>
            <a:r>
              <a:rPr lang="en-US" sz="2300" dirty="0" smtClean="0"/>
              <a:t>.</a:t>
            </a:r>
            <a:endParaRPr lang="en-US" sz="2300" dirty="0"/>
          </a:p>
          <a:p>
            <a:r>
              <a:rPr lang="ro-RO" sz="2300" dirty="0" smtClean="0"/>
              <a:t>Forta complexa</a:t>
            </a:r>
            <a:r>
              <a:rPr lang="it-IT" sz="2300" dirty="0" smtClean="0"/>
              <a:t> Măsurarea forței pe </a:t>
            </a:r>
            <a:r>
              <a:rPr lang="en-US" sz="2300" dirty="0" smtClean="0"/>
              <a:t>multiple axe.</a:t>
            </a:r>
            <a:endParaRPr lang="en-US" sz="2300" dirty="0"/>
          </a:p>
          <a:p>
            <a:r>
              <a:rPr lang="en-US" sz="2300" dirty="0" err="1" smtClean="0"/>
              <a:t>Simpl</a:t>
            </a:r>
            <a:r>
              <a:rPr lang="ro-RO" sz="2300" dirty="0" smtClean="0"/>
              <a:t>a</a:t>
            </a:r>
            <a:r>
              <a:rPr lang="en-US" sz="2300" dirty="0" smtClean="0"/>
              <a:t> Vi</a:t>
            </a:r>
            <a:r>
              <a:rPr lang="ro-RO" sz="2300" dirty="0" smtClean="0"/>
              <a:t>z</a:t>
            </a:r>
            <a:r>
              <a:rPr lang="en-US" sz="2300" dirty="0" err="1" smtClean="0"/>
              <a:t>i</a:t>
            </a:r>
            <a:r>
              <a:rPr lang="ro-RO" sz="2300" dirty="0" smtClean="0"/>
              <a:t>u</a:t>
            </a:r>
            <a:r>
              <a:rPr lang="en-US" sz="2300" dirty="0" smtClean="0"/>
              <a:t>n</a:t>
            </a:r>
            <a:r>
              <a:rPr lang="ro-RO" sz="2300" dirty="0" smtClean="0"/>
              <a:t>e</a:t>
            </a:r>
            <a:r>
              <a:rPr lang="vi-VN" sz="2300" dirty="0" smtClean="0"/>
              <a:t> </a:t>
            </a:r>
            <a:r>
              <a:rPr lang="vi-VN" sz="2300" dirty="0" smtClean="0">
                <a:latin typeface="Calibri" pitchFamily="34" charset="0"/>
                <a:cs typeface="Calibri" pitchFamily="34" charset="0"/>
              </a:rPr>
              <a:t>: Detectarea marginilor, a găurilor și a colțurilor</a:t>
            </a:r>
            <a:r>
              <a:rPr lang="en-US" sz="2300" dirty="0" smtClean="0"/>
              <a:t>.</a:t>
            </a:r>
            <a:endParaRPr lang="en-US" sz="2300" dirty="0"/>
          </a:p>
          <a:p>
            <a:r>
              <a:rPr lang="en-US" sz="2300" dirty="0" smtClean="0"/>
              <a:t>Complex</a:t>
            </a:r>
            <a:r>
              <a:rPr lang="ro-RO" sz="2300" dirty="0" smtClean="0"/>
              <a:t>a</a:t>
            </a:r>
            <a:r>
              <a:rPr lang="en-US" sz="2300" dirty="0" smtClean="0"/>
              <a:t> Vi</a:t>
            </a:r>
            <a:r>
              <a:rPr lang="ro-RO" sz="2300" dirty="0" smtClean="0"/>
              <a:t>ziune</a:t>
            </a:r>
            <a:r>
              <a:rPr lang="en-US" sz="2300" dirty="0" smtClean="0"/>
              <a:t>: </a:t>
            </a:r>
            <a:r>
              <a:rPr lang="en-US" sz="2300" dirty="0" err="1" smtClean="0"/>
              <a:t>Rec</a:t>
            </a:r>
            <a:r>
              <a:rPr lang="ro-RO" sz="2300" dirty="0" smtClean="0"/>
              <a:t>unoasterea obiectelor</a:t>
            </a:r>
            <a:r>
              <a:rPr lang="en-US" sz="2300" dirty="0" smtClean="0"/>
              <a:t>.</a:t>
            </a:r>
            <a:endParaRPr lang="en-US" sz="2300" dirty="0"/>
          </a:p>
          <a:p>
            <a:r>
              <a:rPr lang="en-US" sz="2300" dirty="0" err="1" smtClean="0"/>
              <a:t>Proximit</a:t>
            </a:r>
            <a:r>
              <a:rPr lang="ro-RO" sz="2300" dirty="0" smtClean="0"/>
              <a:t>ate</a:t>
            </a:r>
            <a:r>
              <a:rPr lang="en-US" sz="2300" dirty="0" smtClean="0"/>
              <a:t>: </a:t>
            </a:r>
            <a:r>
              <a:rPr lang="vi-VN" sz="2300" dirty="0" smtClean="0">
                <a:latin typeface="Calibri" pitchFamily="34" charset="0"/>
                <a:cs typeface="Calibri" pitchFamily="34" charset="0"/>
              </a:rPr>
              <a:t>Detectarea fără contact a unui obiect.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81C3B267-EEAC-4B23-9627-D5735DDEA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2F822BF5-EF97-48F5-80E8-DBB904F25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ro-RO" sz="3200" i="1" dirty="0" smtClean="0"/>
              <a:t>Clasificarea senzorilor robotilor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xmlns="" val="276099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81C3B267-EEAC-4B23-9627-D5735DDEA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2F822BF5-EF97-48F5-80E8-DBB904F25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ro-RO" sz="3200" i="1" dirty="0" smtClean="0"/>
              <a:t>Clasificarea senzorilor robotului</a:t>
            </a:r>
            <a:endParaRPr lang="en-US" sz="3200" i="1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F044695D-D1B7-4F98-87F6-C01B54D74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vi-VN" sz="3300" dirty="0" smtClean="0">
                <a:latin typeface="Calibri" pitchFamily="34" charset="0"/>
                <a:cs typeface="Calibri" pitchFamily="34" charset="0"/>
              </a:rPr>
              <a:t>Senzorii pot măsura proprietățile fizice, cum ar fi distanța dintre obiecte, prezența luminii și frecvența sunetului. Ei pot măsura </a:t>
            </a:r>
            <a:r>
              <a:rPr lang="en-US" sz="3300" dirty="0" smtClean="0"/>
              <a:t>:</a:t>
            </a:r>
            <a:endParaRPr lang="en-US" sz="3300" dirty="0"/>
          </a:p>
          <a:p>
            <a:endParaRPr lang="en-US" sz="3300" dirty="0"/>
          </a:p>
          <a:p>
            <a:pPr algn="just"/>
            <a:r>
              <a:rPr lang="ro-RO" sz="3300" dirty="0" smtClean="0"/>
              <a:t>Proximitatea obiectului</a:t>
            </a:r>
            <a:r>
              <a:rPr lang="en-US" sz="3300" dirty="0" smtClean="0"/>
              <a:t>: </a:t>
            </a:r>
            <a:r>
              <a:rPr lang="ro-RO" sz="3300" dirty="0" smtClean="0"/>
              <a:t>Prezenta/absenta unui obiect</a:t>
            </a:r>
            <a:r>
              <a:rPr lang="en-US" sz="3300" dirty="0" smtClean="0"/>
              <a:t>, </a:t>
            </a:r>
            <a:r>
              <a:rPr lang="ro-RO" sz="3300" dirty="0" smtClean="0"/>
              <a:t>tinerea</a:t>
            </a:r>
            <a:r>
              <a:rPr lang="en-US" sz="3300" dirty="0" smtClean="0"/>
              <a:t>, c</a:t>
            </a:r>
            <a:r>
              <a:rPr lang="ro-RO" sz="3300" dirty="0" smtClean="0"/>
              <a:t>uloarea</a:t>
            </a:r>
            <a:r>
              <a:rPr lang="en-US" sz="3300" dirty="0" smtClean="0"/>
              <a:t>, </a:t>
            </a:r>
            <a:r>
              <a:rPr lang="en-US" sz="3300" dirty="0" err="1" smtClean="0"/>
              <a:t>distan</a:t>
            </a:r>
            <a:r>
              <a:rPr lang="ro-RO" sz="3300" dirty="0" smtClean="0"/>
              <a:t>ta dintre obiecte</a:t>
            </a:r>
            <a:r>
              <a:rPr lang="en-US" sz="3300" dirty="0" smtClean="0"/>
              <a:t>.</a:t>
            </a:r>
            <a:endParaRPr lang="en-US" sz="3300" dirty="0"/>
          </a:p>
          <a:p>
            <a:pPr algn="just"/>
            <a:r>
              <a:rPr lang="ro-RO" sz="3300" dirty="0" smtClean="0"/>
              <a:t>Orientarea fizica</a:t>
            </a:r>
            <a:r>
              <a:rPr lang="en-US" sz="3300" dirty="0" smtClean="0"/>
              <a:t> : </a:t>
            </a:r>
            <a:r>
              <a:rPr lang="ro-RO" sz="3300" dirty="0" smtClean="0"/>
              <a:t>Coordonatele obiectului in spatiu</a:t>
            </a:r>
            <a:r>
              <a:rPr lang="en-US" sz="3300" dirty="0" smtClean="0"/>
              <a:t>.</a:t>
            </a:r>
            <a:endParaRPr lang="en-US" sz="3300" dirty="0"/>
          </a:p>
          <a:p>
            <a:pPr algn="just"/>
            <a:r>
              <a:rPr lang="ro-RO" sz="3400" dirty="0" smtClean="0"/>
              <a:t>Caldura: </a:t>
            </a:r>
            <a:r>
              <a:rPr lang="ro-RO" sz="3400" dirty="0" smtClean="0"/>
              <a:t>lungimea de undă a radiațiilor infraroșii sau ultra violete, temperatură, magnitudine, direcție</a:t>
            </a:r>
            <a:r>
              <a:rPr lang="en-US" sz="3300" dirty="0" smtClean="0"/>
              <a:t>.</a:t>
            </a:r>
            <a:endParaRPr lang="en-US" sz="3300" dirty="0"/>
          </a:p>
          <a:p>
            <a:pPr algn="just"/>
            <a:r>
              <a:rPr lang="en-US" sz="3300" dirty="0" smtClean="0"/>
              <a:t>Ch</a:t>
            </a:r>
            <a:r>
              <a:rPr lang="ro-RO" sz="3300" dirty="0" smtClean="0"/>
              <a:t>i</a:t>
            </a:r>
            <a:r>
              <a:rPr lang="en-US" sz="3300" dirty="0" err="1" smtClean="0"/>
              <a:t>mical</a:t>
            </a:r>
            <a:r>
              <a:rPr lang="ro-RO" sz="3300" dirty="0" smtClean="0"/>
              <a:t>e</a:t>
            </a:r>
            <a:r>
              <a:rPr lang="en-US" sz="3300" dirty="0" smtClean="0"/>
              <a:t>: </a:t>
            </a:r>
            <a:r>
              <a:rPr lang="ro-RO" sz="3300" dirty="0" smtClean="0"/>
              <a:t>Prezenta</a:t>
            </a:r>
            <a:r>
              <a:rPr lang="en-US" sz="3300" dirty="0" smtClean="0"/>
              <a:t>, </a:t>
            </a:r>
            <a:r>
              <a:rPr lang="en-US" sz="3300" dirty="0" err="1" smtClean="0"/>
              <a:t>identit</a:t>
            </a:r>
            <a:r>
              <a:rPr lang="ro-RO" sz="3300" dirty="0" smtClean="0"/>
              <a:t>atea</a:t>
            </a:r>
            <a:r>
              <a:rPr lang="en-US" sz="3300" dirty="0" smtClean="0"/>
              <a:t>, </a:t>
            </a:r>
            <a:r>
              <a:rPr lang="ro-RO" sz="3300" dirty="0" smtClean="0"/>
              <a:t>si</a:t>
            </a:r>
            <a:r>
              <a:rPr lang="en-US" sz="3300" dirty="0" smtClean="0"/>
              <a:t> </a:t>
            </a:r>
            <a:r>
              <a:rPr lang="pt-BR" sz="3300" dirty="0" smtClean="0"/>
              <a:t>concentrația substanțelor chimice sau a reactanților</a:t>
            </a:r>
            <a:r>
              <a:rPr lang="en-US" sz="3300" dirty="0" smtClean="0"/>
              <a:t>.</a:t>
            </a:r>
            <a:endParaRPr lang="en-US" sz="3300" dirty="0"/>
          </a:p>
          <a:p>
            <a:pPr algn="just"/>
            <a:r>
              <a:rPr lang="en-US" sz="3300" dirty="0" smtClean="0"/>
              <a:t>L</a:t>
            </a:r>
            <a:r>
              <a:rPr lang="ro-RO" sz="3300" dirty="0" smtClean="0"/>
              <a:t>umina</a:t>
            </a:r>
            <a:r>
              <a:rPr lang="en-US" sz="3300" dirty="0" smtClean="0"/>
              <a:t>: </a:t>
            </a:r>
            <a:r>
              <a:rPr lang="it-IT" sz="3300" dirty="0" smtClean="0"/>
              <a:t>Prezența, culoarea și intensitatea luminii</a:t>
            </a:r>
            <a:r>
              <a:rPr lang="en-US" sz="3300" dirty="0" smtClean="0"/>
              <a:t>.</a:t>
            </a:r>
            <a:endParaRPr lang="en-US" sz="3300" dirty="0"/>
          </a:p>
          <a:p>
            <a:pPr algn="just"/>
            <a:r>
              <a:rPr lang="en-US" sz="3300" dirty="0" err="1" smtClean="0"/>
              <a:t>Sunet</a:t>
            </a:r>
            <a:r>
              <a:rPr lang="en-US" sz="3300" dirty="0" smtClean="0"/>
              <a:t>: </a:t>
            </a:r>
            <a:r>
              <a:rPr lang="en-US" sz="3300" dirty="0" err="1" smtClean="0"/>
              <a:t>Prezența</a:t>
            </a:r>
            <a:r>
              <a:rPr lang="en-US" sz="3300" dirty="0" smtClean="0"/>
              <a:t>, </a:t>
            </a:r>
            <a:r>
              <a:rPr lang="en-US" sz="3300" dirty="0" err="1" smtClean="0"/>
              <a:t>frecvența</a:t>
            </a:r>
            <a:r>
              <a:rPr lang="en-US" sz="3300" dirty="0" smtClean="0"/>
              <a:t> </a:t>
            </a:r>
            <a:r>
              <a:rPr lang="en-US" sz="3300" dirty="0" err="1" smtClean="0"/>
              <a:t>și</a:t>
            </a:r>
            <a:r>
              <a:rPr lang="en-US" sz="3300" dirty="0" smtClean="0"/>
              <a:t> </a:t>
            </a:r>
            <a:r>
              <a:rPr lang="en-US" sz="3300" dirty="0" err="1" smtClean="0"/>
              <a:t>intensitatea</a:t>
            </a:r>
            <a:r>
              <a:rPr lang="en-US" sz="3300" dirty="0" smtClean="0"/>
              <a:t> </a:t>
            </a:r>
            <a:r>
              <a:rPr lang="en-US" sz="3300" dirty="0" err="1" smtClean="0"/>
              <a:t>sunetului</a:t>
            </a:r>
            <a:r>
              <a:rPr lang="en-US" sz="3300" dirty="0" smtClean="0"/>
              <a:t>.</a:t>
            </a:r>
            <a:endParaRPr lang="en-US" sz="3300" dirty="0"/>
          </a:p>
          <a:p>
            <a:pPr algn="just"/>
            <a:r>
              <a:rPr lang="ro-RO" sz="3300" smtClean="0"/>
              <a:t>Controlerele </a:t>
            </a:r>
            <a:r>
              <a:rPr lang="en-US" sz="3300" smtClean="0"/>
              <a:t>de </a:t>
            </a:r>
            <a:r>
              <a:rPr lang="en-US" sz="3300" dirty="0" err="1" smtClean="0"/>
              <a:t>mișcare</a:t>
            </a:r>
            <a:r>
              <a:rPr lang="en-US" sz="3300" dirty="0" smtClean="0"/>
              <a:t>, </a:t>
            </a:r>
            <a:r>
              <a:rPr lang="en-US" sz="3300" dirty="0" err="1" smtClean="0"/>
              <a:t>potențiometrele</a:t>
            </a:r>
            <a:r>
              <a:rPr lang="en-US" sz="3300" dirty="0" smtClean="0"/>
              <a:t> </a:t>
            </a:r>
            <a:r>
              <a:rPr lang="en-US" sz="3300" dirty="0" err="1" smtClean="0"/>
              <a:t>și</a:t>
            </a:r>
            <a:r>
              <a:rPr lang="en-US" sz="3300" dirty="0" smtClean="0"/>
              <a:t> </a:t>
            </a:r>
            <a:r>
              <a:rPr lang="en-US" sz="3300" dirty="0" err="1" smtClean="0"/>
              <a:t>codificatorul</a:t>
            </a:r>
            <a:r>
              <a:rPr lang="en-US" sz="3300" dirty="0" smtClean="0"/>
              <a:t> </a:t>
            </a:r>
            <a:r>
              <a:rPr lang="en-US" sz="3300" dirty="0" err="1" smtClean="0"/>
              <a:t>sunt</a:t>
            </a:r>
            <a:r>
              <a:rPr lang="en-US" sz="3300" dirty="0" smtClean="0"/>
              <a:t> </a:t>
            </a:r>
            <a:r>
              <a:rPr lang="en-US" sz="3300" dirty="0" err="1" smtClean="0"/>
              <a:t>utilizate</a:t>
            </a:r>
            <a:r>
              <a:rPr lang="en-US" sz="3300" dirty="0" smtClean="0"/>
              <a:t> ca </a:t>
            </a:r>
            <a:r>
              <a:rPr lang="en-US" sz="3300" dirty="0" err="1" smtClean="0"/>
              <a:t>senzori</a:t>
            </a:r>
            <a:r>
              <a:rPr lang="en-US" sz="3300" dirty="0" smtClean="0"/>
              <a:t> de </a:t>
            </a:r>
            <a:r>
              <a:rPr lang="en-US" sz="3300" dirty="0" err="1" smtClean="0"/>
              <a:t>îmbinare</a:t>
            </a:r>
            <a:r>
              <a:rPr lang="en-US" sz="3300" dirty="0" smtClean="0"/>
              <a:t>, </a:t>
            </a:r>
            <a:r>
              <a:rPr lang="en-US" sz="3300" dirty="0" err="1" smtClean="0"/>
              <a:t>în</a:t>
            </a:r>
            <a:r>
              <a:rPr lang="en-US" sz="3300" dirty="0" smtClean="0"/>
              <a:t> </a:t>
            </a:r>
            <a:r>
              <a:rPr lang="en-US" sz="3300" dirty="0" err="1" smtClean="0"/>
              <a:t>timp</a:t>
            </a:r>
            <a:r>
              <a:rPr lang="en-US" sz="3300" dirty="0" smtClean="0"/>
              <a:t> </a:t>
            </a:r>
            <a:r>
              <a:rPr lang="en-US" sz="3300" dirty="0" err="1" smtClean="0"/>
              <a:t>ce</a:t>
            </a:r>
            <a:r>
              <a:rPr lang="en-US" sz="3300" dirty="0" smtClean="0"/>
              <a:t> </a:t>
            </a:r>
            <a:r>
              <a:rPr lang="en-US" sz="3300" dirty="0" err="1" smtClean="0"/>
              <a:t>senzorul</a:t>
            </a:r>
            <a:r>
              <a:rPr lang="en-US" sz="3300" dirty="0" smtClean="0"/>
              <a:t> </a:t>
            </a:r>
            <a:r>
              <a:rPr lang="en-US" sz="3300" dirty="0" err="1" smtClean="0"/>
              <a:t>bazat</a:t>
            </a:r>
            <a:r>
              <a:rPr lang="en-US" sz="3300" dirty="0" smtClean="0"/>
              <a:t> </a:t>
            </a:r>
            <a:r>
              <a:rPr lang="en-US" sz="3300" dirty="0" err="1" smtClean="0"/>
              <a:t>pe</a:t>
            </a:r>
            <a:r>
              <a:rPr lang="en-US" sz="3300" dirty="0" smtClean="0"/>
              <a:t> </a:t>
            </a:r>
            <a:r>
              <a:rPr lang="en-US" sz="3300" dirty="0" err="1" smtClean="0"/>
              <a:t>tensometru</a:t>
            </a:r>
            <a:r>
              <a:rPr lang="en-US" sz="3300" dirty="0" smtClean="0"/>
              <a:t> </a:t>
            </a:r>
            <a:r>
              <a:rPr lang="en-US" sz="3300" dirty="0" err="1" smtClean="0"/>
              <a:t>este</a:t>
            </a:r>
            <a:r>
              <a:rPr lang="en-US" sz="3300" dirty="0" smtClean="0"/>
              <a:t> </a:t>
            </a:r>
            <a:r>
              <a:rPr lang="en-US" sz="3300" dirty="0" err="1" smtClean="0"/>
              <a:t>utilizat</a:t>
            </a:r>
            <a:r>
              <a:rPr lang="en-US" sz="3300" dirty="0" smtClean="0"/>
              <a:t> la </a:t>
            </a:r>
            <a:r>
              <a:rPr lang="en-US" sz="3300" dirty="0" err="1" smtClean="0"/>
              <a:t>locația</a:t>
            </a:r>
            <a:r>
              <a:rPr lang="en-US" sz="3300" dirty="0" smtClean="0"/>
              <a:t> </a:t>
            </a:r>
            <a:r>
              <a:rPr lang="en-US" sz="3300" dirty="0" err="1" smtClean="0"/>
              <a:t>efectoarelor</a:t>
            </a:r>
            <a:r>
              <a:rPr lang="en-US" sz="3300" dirty="0" smtClean="0"/>
              <a:t> finale </a:t>
            </a:r>
            <a:r>
              <a:rPr lang="en-US" sz="3300" dirty="0" err="1" smtClean="0"/>
              <a:t>pentru</a:t>
            </a:r>
            <a:r>
              <a:rPr lang="en-US" sz="3300" dirty="0" smtClean="0"/>
              <a:t> </a:t>
            </a:r>
            <a:r>
              <a:rPr lang="en-US" sz="3300" dirty="0" err="1" smtClean="0"/>
              <a:t>controlul</a:t>
            </a:r>
            <a:r>
              <a:rPr lang="en-US" sz="3300" dirty="0" smtClean="0"/>
              <a:t> </a:t>
            </a:r>
            <a:r>
              <a:rPr lang="en-US" sz="3300" dirty="0" err="1" smtClean="0"/>
              <a:t>forței</a:t>
            </a:r>
            <a:r>
              <a:rPr lang="en-US" sz="3300" dirty="0" smtClean="0"/>
              <a:t> de contact.</a:t>
            </a:r>
            <a:endParaRPr lang="en-US" sz="3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417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4C24813-222E-464E-9010-45BEBAE50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algn="just"/>
            <a:r>
              <a:rPr lang="vi-VN" sz="2300" dirty="0" smtClean="0"/>
              <a:t>Software-ul </a:t>
            </a:r>
            <a:r>
              <a:rPr lang="vi-VN" sz="2300" dirty="0" smtClean="0"/>
              <a:t>robot</a:t>
            </a:r>
            <a:r>
              <a:rPr lang="ro-RO" sz="2300" dirty="0" smtClean="0"/>
              <a:t>ului</a:t>
            </a:r>
            <a:r>
              <a:rPr lang="vi-VN" sz="2300" dirty="0" smtClean="0"/>
              <a:t> </a:t>
            </a:r>
            <a:r>
              <a:rPr lang="vi-VN" sz="2300" dirty="0" smtClean="0"/>
              <a:t>este setul de instrucțiuni care </a:t>
            </a:r>
            <a:r>
              <a:rPr lang="ro-RO" sz="2300" dirty="0" smtClean="0">
                <a:latin typeface="Arial" pitchFamily="34" charset="0"/>
                <a:cs typeface="Arial" pitchFamily="34" charset="0"/>
              </a:rPr>
              <a:t>ii spune </a:t>
            </a:r>
            <a:r>
              <a:rPr lang="ro-RO" sz="2300" dirty="0" smtClean="0"/>
              <a:t>unui </a:t>
            </a:r>
            <a:r>
              <a:rPr lang="vi-VN" sz="2300" dirty="0" smtClean="0"/>
              <a:t> </a:t>
            </a:r>
            <a:r>
              <a:rPr lang="vi-VN" sz="2300" dirty="0" smtClean="0"/>
              <a:t>dispozitiv mecanic și </a:t>
            </a:r>
            <a:r>
              <a:rPr lang="vi-VN" sz="2300" dirty="0" smtClean="0"/>
              <a:t>un</a:t>
            </a:r>
            <a:r>
              <a:rPr lang="ro-RO" sz="2300" dirty="0" smtClean="0"/>
              <a:t>ui</a:t>
            </a:r>
            <a:r>
              <a:rPr lang="vi-VN" sz="2300" dirty="0" smtClean="0"/>
              <a:t> </a:t>
            </a:r>
            <a:r>
              <a:rPr lang="vi-VN" sz="2300" dirty="0" smtClean="0"/>
              <a:t>sistem electronic, </a:t>
            </a:r>
            <a:r>
              <a:rPr lang="ro-RO" sz="2300" dirty="0" smtClean="0">
                <a:latin typeface="Arial" pitchFamily="34" charset="0"/>
                <a:cs typeface="Arial" pitchFamily="34" charset="0"/>
              </a:rPr>
              <a:t>cunoscute impreuna ca </a:t>
            </a:r>
            <a:r>
              <a:rPr lang="vi-VN" sz="2300" dirty="0" smtClean="0"/>
              <a:t>un </a:t>
            </a:r>
            <a:r>
              <a:rPr lang="vi-VN" sz="2300" dirty="0" smtClean="0"/>
              <a:t>robot, ce sarcini trebuie să îndeplinească. Software-ul robot este folosit pentru a efectua sarcini autonome</a:t>
            </a:r>
            <a:r>
              <a:rPr lang="en-US" sz="2300" dirty="0" smtClean="0"/>
              <a:t>. </a:t>
            </a:r>
            <a:endParaRPr lang="en-US" sz="2300" dirty="0"/>
          </a:p>
          <a:p>
            <a:pPr marL="457200" lvl="1" indent="0" algn="just">
              <a:buNone/>
            </a:pPr>
            <a:endParaRPr lang="en-US" sz="1900" dirty="0"/>
          </a:p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430E7BE6-05C2-4AC7-ABCC-9267D4164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E0423FF4-5D9B-4182-BC5C-5C4A9F3B1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en-US" sz="3200" i="1" dirty="0" smtClean="0"/>
              <a:t>Control</a:t>
            </a:r>
            <a:r>
              <a:rPr lang="ro-RO" sz="3200" i="1" dirty="0" smtClean="0"/>
              <a:t>erul</a:t>
            </a:r>
            <a:r>
              <a:rPr lang="en-US" sz="3200" i="1" dirty="0" smtClean="0"/>
              <a:t> </a:t>
            </a:r>
            <a:r>
              <a:rPr lang="en-US" sz="3200" i="1" dirty="0"/>
              <a:t>– </a:t>
            </a:r>
            <a:r>
              <a:rPr lang="ro-RO" sz="3200" i="1" dirty="0" smtClean="0"/>
              <a:t>Controlul </a:t>
            </a:r>
            <a:r>
              <a:rPr lang="ro-RO" sz="3200" dirty="0" smtClean="0"/>
              <a:t>Software-ului robotului</a:t>
            </a:r>
            <a:endParaRPr lang="en-US" sz="3200" i="1" dirty="0"/>
          </a:p>
        </p:txBody>
      </p:sp>
      <p:pic>
        <p:nvPicPr>
          <p:cNvPr id="6146" name="Picture 2" descr="Resultado de imagem para robot control software">
            <a:extLst>
              <a:ext uri="{FF2B5EF4-FFF2-40B4-BE49-F238E27FC236}">
                <a16:creationId xmlns:a16="http://schemas.microsoft.com/office/drawing/2014/main" xmlns="" id="{B2490D16-2DC6-4289-8CF6-3EA9195B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6" y="3357562"/>
            <a:ext cx="5626968" cy="321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049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i="1" dirty="0" smtClean="0"/>
              <a:t>Intro</a:t>
            </a:r>
            <a:r>
              <a:rPr lang="ro-RO" sz="4000" i="1" dirty="0" smtClean="0"/>
              <a:t>ducere</a:t>
            </a:r>
            <a:endParaRPr lang="en-IN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106" y="1307455"/>
            <a:ext cx="8253332" cy="969417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dirty="0" smtClean="0"/>
              <a:t>Part</a:t>
            </a:r>
            <a:r>
              <a:rPr lang="ro-RO" dirty="0" smtClean="0"/>
              <a:t>ile robotilor</a:t>
            </a:r>
            <a:endParaRPr lang="en-US" sz="2600" dirty="0"/>
          </a:p>
          <a:p>
            <a:pPr marL="36576" indent="0" algn="just">
              <a:buNone/>
            </a:pPr>
            <a:endParaRPr lang="en-IN" sz="2600" dirty="0">
              <a:latin typeface="Times New Roman" pitchFamily="18" charset="0"/>
              <a:cs typeface="Times New Roman" pitchFamily="18" charset="0"/>
            </a:endParaRPr>
          </a:p>
          <a:p>
            <a:endParaRPr lang="en-IN" sz="2600" dirty="0">
              <a:latin typeface="Times New Roman" pitchFamily="18" charset="0"/>
              <a:cs typeface="Times New Roman" pitchFamily="18" charset="0"/>
            </a:endParaRPr>
          </a:p>
          <a:p>
            <a:endParaRPr lang="en-IN" sz="2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04B7ADBE-6F42-414E-87BF-7C1B73240FDA}"/>
              </a:ext>
            </a:extLst>
          </p:cNvPr>
          <p:cNvSpPr txBox="1">
            <a:spLocks/>
          </p:cNvSpPr>
          <p:nvPr/>
        </p:nvSpPr>
        <p:spPr>
          <a:xfrm>
            <a:off x="604106" y="2276872"/>
            <a:ext cx="5336046" cy="3927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just">
              <a:buNone/>
            </a:pPr>
            <a:r>
              <a:rPr lang="en-US" sz="2600" dirty="0" smtClean="0"/>
              <a:t>Robot</a:t>
            </a:r>
            <a:r>
              <a:rPr lang="ro-RO" sz="2600" dirty="0" smtClean="0"/>
              <a:t>ii se pot realiza din diferite materiale incluzand metalele si plasticul</a:t>
            </a:r>
            <a:r>
              <a:rPr lang="en-US" sz="2600" dirty="0" smtClean="0"/>
              <a:t>. Mo</a:t>
            </a:r>
            <a:r>
              <a:rPr lang="ro-RO" sz="2600" dirty="0" smtClean="0"/>
              <a:t>joritatea robotilor sunt realizati din 3 parti principale</a:t>
            </a:r>
            <a:r>
              <a:rPr lang="en-US" sz="2600" dirty="0" smtClean="0"/>
              <a:t>:</a:t>
            </a:r>
            <a:endParaRPr lang="en-US" sz="2600" dirty="0"/>
          </a:p>
          <a:p>
            <a:pPr marL="36576" indent="0" algn="just">
              <a:buNone/>
            </a:pPr>
            <a:endParaRPr lang="en-US" sz="2600" dirty="0"/>
          </a:p>
          <a:p>
            <a:pPr marL="493776" indent="-457200" algn="just"/>
            <a:r>
              <a:rPr lang="ro-RO" sz="2600" dirty="0" smtClean="0"/>
              <a:t>Partii mecanice</a:t>
            </a:r>
            <a:r>
              <a:rPr lang="en-US" sz="2600" dirty="0" smtClean="0"/>
              <a:t>;</a:t>
            </a:r>
            <a:endParaRPr lang="en-US" sz="2600" dirty="0"/>
          </a:p>
          <a:p>
            <a:pPr marL="493776" indent="-457200" algn="just"/>
            <a:r>
              <a:rPr lang="en-US" sz="2600" dirty="0" err="1" smtClean="0"/>
              <a:t>Sen</a:t>
            </a:r>
            <a:r>
              <a:rPr lang="ro-RO" sz="2600" dirty="0" smtClean="0"/>
              <a:t>zori</a:t>
            </a:r>
            <a:r>
              <a:rPr lang="en-US" sz="2600" dirty="0" smtClean="0"/>
              <a:t>; </a:t>
            </a:r>
            <a:endParaRPr lang="en-US" sz="2600" dirty="0"/>
          </a:p>
          <a:p>
            <a:pPr marL="493776" indent="-457200" algn="just"/>
            <a:r>
              <a:rPr lang="ro-RO" sz="2600" dirty="0" smtClean="0"/>
              <a:t>Controlerul(telecomanda)</a:t>
            </a:r>
            <a:r>
              <a:rPr lang="en-US" sz="2600" dirty="0" smtClean="0"/>
              <a:t>;</a:t>
            </a:r>
            <a:endParaRPr lang="en-US" sz="2600" dirty="0"/>
          </a:p>
          <a:p>
            <a:pPr marL="493776" indent="-457200" algn="just"/>
            <a:endParaRPr lang="en-US" sz="2600" dirty="0"/>
          </a:p>
          <a:p>
            <a:pPr marL="36576" indent="0" algn="just">
              <a:buFont typeface="Arial" pitchFamily="34" charset="0"/>
              <a:buNone/>
            </a:pPr>
            <a:endParaRPr lang="en-IN" sz="2600" dirty="0">
              <a:latin typeface="Times New Roman" pitchFamily="18" charset="0"/>
              <a:cs typeface="Times New Roman" pitchFamily="18" charset="0"/>
            </a:endParaRPr>
          </a:p>
          <a:p>
            <a:endParaRPr lang="en-IN" sz="2600" dirty="0">
              <a:latin typeface="Times New Roman" pitchFamily="18" charset="0"/>
              <a:cs typeface="Times New Roman" pitchFamily="18" charset="0"/>
            </a:endParaRPr>
          </a:p>
          <a:p>
            <a:endParaRPr lang="en-IN" sz="2600" dirty="0"/>
          </a:p>
        </p:txBody>
      </p:sp>
      <p:pic>
        <p:nvPicPr>
          <p:cNvPr id="1026" name="Picture 2" descr="Image result for robot">
            <a:extLst>
              <a:ext uri="{FF2B5EF4-FFF2-40B4-BE49-F238E27FC236}">
                <a16:creationId xmlns:a16="http://schemas.microsoft.com/office/drawing/2014/main" xmlns="" id="{5C2B0DE7-A617-4C94-AFAB-E30B90C48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8328" y="1700808"/>
            <a:ext cx="3205318" cy="405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9617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0" advClick="0" advTm="100"/>
    </mc:Choice>
    <mc:Fallback>
      <p:transition advClick="0" advTm="1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FBE609C0-1C71-492D-B39A-13B41ED13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2730746"/>
            <a:ext cx="2579089" cy="171767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044220-5AAF-4C37-9DA4-CB0656D99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76"/>
            <a:r>
              <a:rPr lang="ro-RO" sz="4000" i="1" dirty="0" smtClean="0"/>
              <a:t>Partile mecanice</a:t>
            </a:r>
            <a:r>
              <a:rPr lang="en-US" sz="4000" i="1" dirty="0" smtClean="0"/>
              <a:t>;</a:t>
            </a:r>
            <a:r>
              <a:rPr lang="en-US" sz="4000" i="1" dirty="0"/>
              <a:t/>
            </a:r>
            <a:br>
              <a:rPr lang="en-US" sz="4000" i="1" dirty="0"/>
            </a:br>
            <a:endParaRPr lang="en-US" sz="4000" i="1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B5022022-B814-49D2-9F0E-844AB00AF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803A3EAC-C500-4B94-A364-098B7E45B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o-RO" sz="2600" dirty="0" smtClean="0"/>
              <a:t>Partile mecanice</a:t>
            </a:r>
            <a:r>
              <a:rPr lang="en-US" sz="2600" dirty="0" smtClean="0"/>
              <a:t> </a:t>
            </a:r>
            <a:r>
              <a:rPr lang="en-US" sz="2600" dirty="0"/>
              <a:t>‐ </a:t>
            </a:r>
            <a:r>
              <a:rPr lang="ro-RO" sz="2600" dirty="0" smtClean="0"/>
              <a:t>motoare</a:t>
            </a:r>
            <a:r>
              <a:rPr lang="en-US" sz="2600" dirty="0" smtClean="0"/>
              <a:t>,</a:t>
            </a:r>
            <a:r>
              <a:rPr lang="ro-RO" sz="2600" dirty="0" smtClean="0"/>
              <a:t>pistoane,dispozitive prindere</a:t>
            </a:r>
            <a:r>
              <a:rPr lang="en-US" sz="2600" dirty="0" smtClean="0"/>
              <a:t>, </a:t>
            </a:r>
            <a:r>
              <a:rPr lang="ro-RO" sz="2600" dirty="0" smtClean="0"/>
              <a:t>roti</a:t>
            </a:r>
            <a:r>
              <a:rPr lang="en-US" sz="2600" dirty="0" smtClean="0"/>
              <a:t>, </a:t>
            </a:r>
            <a:r>
              <a:rPr lang="ro-RO" sz="2600" dirty="0" smtClean="0"/>
              <a:t>si</a:t>
            </a:r>
            <a:r>
              <a:rPr lang="en-US" sz="2600" dirty="0" smtClean="0"/>
              <a:t> </a:t>
            </a:r>
            <a:r>
              <a:rPr lang="ro-RO" sz="2600" dirty="0" smtClean="0"/>
              <a:t>angrenaje care fac robotul sa se miste</a:t>
            </a:r>
            <a:r>
              <a:rPr lang="en-US" sz="2600" dirty="0" smtClean="0"/>
              <a:t>,</a:t>
            </a:r>
            <a:r>
              <a:rPr lang="ro-RO" sz="2600" dirty="0" smtClean="0"/>
              <a:t> sa prinda</a:t>
            </a:r>
            <a:r>
              <a:rPr lang="en-US" sz="2600" dirty="0" smtClean="0"/>
              <a:t>, </a:t>
            </a:r>
            <a:r>
              <a:rPr lang="ro-RO" sz="2600" dirty="0" smtClean="0"/>
              <a:t> intoarca si ridice</a:t>
            </a:r>
            <a:r>
              <a:rPr lang="en-US" sz="2600" dirty="0" smtClean="0"/>
              <a:t>. </a:t>
            </a:r>
            <a:r>
              <a:rPr lang="ro-RO" sz="2600" dirty="0" smtClean="0"/>
              <a:t>Aceste parti sunt deobicei alimentate de aer, apa si electricitate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2FA6864D-67EF-4248-94C4-267AD7646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15666">
            <a:off x="7152906" y="4335262"/>
            <a:ext cx="1534336" cy="153433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C37CE8CA-2F22-4D7A-94B1-C0B5982DFA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824" y="2926483"/>
            <a:ext cx="2767836" cy="2075877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AE03D2FF-59B2-413A-8DE4-D01DB59B38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4046936"/>
            <a:ext cx="2754167" cy="199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002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CF723F-C726-4A0F-9CF8-C9E23DFF3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1707"/>
          </a:xfrm>
        </p:spPr>
        <p:txBody>
          <a:bodyPr>
            <a:normAutofit fontScale="90000"/>
          </a:bodyPr>
          <a:lstStyle/>
          <a:p>
            <a:r>
              <a:rPr lang="ro-RO" sz="3600" i="1" dirty="0" smtClean="0"/>
              <a:t>Partile mecanice-motoarele de curent </a:t>
            </a:r>
            <a:r>
              <a:rPr lang="ro-RO" sz="3600" i="1" dirty="0" smtClean="0"/>
              <a:t>continuu(CC)</a:t>
            </a:r>
            <a:endParaRPr lang="en-US" sz="3600" i="1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D313B44F-C9B4-4D99-8520-28640DD3C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47AA14B5-CC46-4D2A-9814-C7123B218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ro-RO" sz="2800" dirty="0" smtClean="0"/>
              <a:t>Motorul de curent continuu este unul din clasa</a:t>
            </a:r>
            <a:r>
              <a:rPr lang="en-US" sz="2800" dirty="0" smtClean="0"/>
              <a:t> </a:t>
            </a:r>
            <a:r>
              <a:rPr lang="ro-RO" sz="2800" dirty="0" smtClean="0"/>
              <a:t>masinilor electrice care convertesc puterea electrica in putere mecanica</a:t>
            </a:r>
            <a:r>
              <a:rPr lang="en-US" sz="2800" dirty="0" smtClean="0"/>
              <a:t>. </a:t>
            </a:r>
            <a:r>
              <a:rPr lang="ro-RO" sz="2800" dirty="0" smtClean="0"/>
              <a:t>Cel mai comun tip este acela care produce puterea cu ajutorul magnetilor</a:t>
            </a:r>
            <a:r>
              <a:rPr lang="en-US" sz="2800" dirty="0" smtClean="0"/>
              <a:t>.</a:t>
            </a:r>
            <a:r>
              <a:rPr lang="ro-RO" sz="2800" dirty="0" smtClean="0"/>
              <a:t>Aproapre toate tipurile de motoare de curent continuu au anumite componente mecanice</a:t>
            </a:r>
            <a:r>
              <a:rPr lang="en-US" sz="2800" dirty="0" smtClean="0"/>
              <a:t>, </a:t>
            </a:r>
            <a:r>
              <a:rPr lang="ro-RO" sz="2800" dirty="0" smtClean="0"/>
              <a:t>altele electrice si electronice</a:t>
            </a:r>
            <a:r>
              <a:rPr lang="en-US" sz="2800" dirty="0" smtClean="0"/>
              <a:t>, </a:t>
            </a:r>
            <a:r>
              <a:rPr lang="ro-RO" sz="2800" dirty="0" smtClean="0"/>
              <a:t>de schimbare periodica a directie de curgere a curentului prin diferitele parti ale motorului</a:t>
            </a:r>
            <a:r>
              <a:rPr lang="en-US" sz="2800" dirty="0" smtClean="0"/>
              <a:t>. </a:t>
            </a:r>
            <a:r>
              <a:rPr lang="ro-RO" sz="2800" dirty="0" smtClean="0"/>
              <a:t>Majoritatea tipurilor produc miscare de rotatie</a:t>
            </a:r>
            <a:r>
              <a:rPr lang="en-US" sz="2800" dirty="0" smtClean="0"/>
              <a:t>; </a:t>
            </a:r>
            <a:r>
              <a:rPr lang="ro-RO" sz="2800" dirty="0" smtClean="0"/>
              <a:t>motorul linear direct produce miscare lineara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384788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044220-5AAF-4C37-9DA4-CB0656D99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76"/>
            <a:r>
              <a:rPr lang="ro-RO" sz="4000" i="1" dirty="0" smtClean="0"/>
              <a:t>Partile mecanice-motoarele de curent </a:t>
            </a:r>
            <a:r>
              <a:rPr lang="ro-RO" sz="4000" i="1" dirty="0" smtClean="0"/>
              <a:t>alternativ(CA)</a:t>
            </a:r>
            <a:r>
              <a:rPr lang="en-US" sz="4000" i="1" dirty="0"/>
              <a:t/>
            </a:r>
            <a:br>
              <a:rPr lang="en-US" sz="4000" i="1" dirty="0"/>
            </a:br>
            <a:endParaRPr lang="en-US" sz="4000" i="1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B5022022-B814-49D2-9F0E-844AB00AF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 descr="Image result for robot dc motor">
            <a:extLst>
              <a:ext uri="{FF2B5EF4-FFF2-40B4-BE49-F238E27FC236}">
                <a16:creationId xmlns:a16="http://schemas.microsoft.com/office/drawing/2014/main" xmlns="" id="{8B7E06E7-0C40-49C9-A42C-446712FD1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604" y="2951078"/>
            <a:ext cx="3067339" cy="335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2BA1A640-66EA-472B-AD08-EB4B6A0C3972}"/>
              </a:ext>
            </a:extLst>
          </p:cNvPr>
          <p:cNvSpPr/>
          <p:nvPr/>
        </p:nvSpPr>
        <p:spPr>
          <a:xfrm>
            <a:off x="657604" y="1052736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Ratingul de eficiență al unui motor descrie cât de mult din energia electrică consumată este transformată în energie mecanică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  <a:p>
            <a:pPr algn="just"/>
            <a:r>
              <a:rPr lang="ro-RO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Motoarele A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C.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vi-VN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Motoarele cu curent continuu cu magnet de curent necesită numai două fire și utilizează un aranjament de magneți fixi și electro-magneți (stator și rotor) și comutatoare. Acestea formează un comutator pentru a crea mișcare printr-un câmp magnetic fierbător.</a:t>
            </a: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0" name="Picture 2" descr="Related image">
            <a:extLst>
              <a:ext uri="{FF2B5EF4-FFF2-40B4-BE49-F238E27FC236}">
                <a16:creationId xmlns:a16="http://schemas.microsoft.com/office/drawing/2014/main" xmlns="" id="{1BF4E949-B6B7-40DB-90DA-A42657FE5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8107" y="2951078"/>
            <a:ext cx="4440560" cy="33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841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044220-5AAF-4C37-9DA4-CB0656D99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76"/>
            <a:r>
              <a:rPr lang="ro-RO" sz="4000" i="1" dirty="0" smtClean="0"/>
              <a:t>Partile </a:t>
            </a:r>
            <a:r>
              <a:rPr lang="ro-RO" sz="4000" i="1" dirty="0" smtClean="0"/>
              <a:t>mecanice-Motoare</a:t>
            </a:r>
            <a:r>
              <a:rPr lang="en-US" sz="4000" i="1" dirty="0"/>
              <a:t/>
            </a:r>
            <a:br>
              <a:rPr lang="en-US" sz="4000" i="1" dirty="0"/>
            </a:br>
            <a:endParaRPr lang="en-US" sz="4000" i="1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B5022022-B814-49D2-9F0E-844AB00AF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2BA1A640-66EA-472B-AD08-EB4B6A0C3972}"/>
              </a:ext>
            </a:extLst>
          </p:cNvPr>
          <p:cNvSpPr/>
          <p:nvPr/>
        </p:nvSpPr>
        <p:spPr>
          <a:xfrm>
            <a:off x="611560" y="1294467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b="1" dirty="0" smtClean="0"/>
              <a:t>Motoarele CA</a:t>
            </a:r>
            <a:r>
              <a:rPr lang="en-US" b="1" dirty="0" smtClean="0"/>
              <a:t>.</a:t>
            </a:r>
            <a:r>
              <a:rPr lang="en-US" b="1" dirty="0"/>
              <a:t> </a:t>
            </a:r>
            <a:r>
              <a:rPr lang="ro-RO" dirty="0" smtClean="0"/>
              <a:t>Aceste motoare invart puterea </a:t>
            </a:r>
            <a:r>
              <a:rPr lang="ro-RO" dirty="0" smtClean="0"/>
              <a:t> </a:t>
            </a:r>
            <a:r>
              <a:rPr lang="ro-RO" dirty="0" smtClean="0"/>
              <a:t>la conductele de intrare </a:t>
            </a:r>
            <a:r>
              <a:rPr lang="en-US" dirty="0" smtClean="0"/>
              <a:t>the power</a:t>
            </a:r>
            <a:r>
              <a:rPr lang="ro-RO" dirty="0" smtClean="0"/>
              <a:t> </a:t>
            </a:r>
            <a:r>
              <a:rPr lang="ro-RO" dirty="0" smtClean="0"/>
              <a:t>pentru a muta continuu </a:t>
            </a:r>
            <a:r>
              <a:rPr lang="ro-RO" dirty="0" smtClean="0"/>
              <a:t>câmpul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vi-VN" b="1" dirty="0" smtClean="0">
                <a:latin typeface="Calibri" pitchFamily="34" charset="0"/>
                <a:cs typeface="Calibri" pitchFamily="34" charset="0"/>
              </a:rPr>
              <a:t>Motoare de accelerație.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Sunt ca un motor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CC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sau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CA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fără perii. Acestea deplasează rotorul prin aplicarea în mod succesiv a puterii la diferiți magneți ai motorului (pas cu pas). Motoarele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de acceleratie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sunt proiectate pentru controlul fin și nu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doar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că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se rotesc la comandă, dar pot să se rotească la orice număr de pași pe secundă (până la viteza lor maximă).</a:t>
            </a:r>
            <a:r>
              <a:rPr lang="en-US" dirty="0"/>
              <a:t> </a:t>
            </a:r>
          </a:p>
          <a:p>
            <a:r>
              <a:rPr lang="en-US" b="1" dirty="0" err="1" smtClean="0"/>
              <a:t>Servomo</a:t>
            </a:r>
            <a:r>
              <a:rPr lang="ro-RO" b="1" dirty="0" smtClean="0"/>
              <a:t>toarele</a:t>
            </a:r>
            <a:r>
              <a:rPr lang="en-US" b="1" dirty="0" smtClean="0"/>
              <a:t>.</a:t>
            </a:r>
            <a:r>
              <a:rPr lang="en-US" b="1" dirty="0"/>
              <a:t> 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Servo-urile sunt motoare simple cu curent continuu și un sistem de control al feedback-ului. Se ajustează până se potrivesc cu semnalul.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Servo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urile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sunt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utilizate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in controlul radio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al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avioanele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lor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și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mașinil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or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 descr="Image result for robot AC motors">
            <a:extLst>
              <a:ext uri="{FF2B5EF4-FFF2-40B4-BE49-F238E27FC236}">
                <a16:creationId xmlns:a16="http://schemas.microsoft.com/office/drawing/2014/main" xmlns="" id="{3C647421-B0E5-4B91-A12B-809719AD2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80728"/>
            <a:ext cx="146870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tepping motors">
            <a:extLst>
              <a:ext uri="{FF2B5EF4-FFF2-40B4-BE49-F238E27FC236}">
                <a16:creationId xmlns:a16="http://schemas.microsoft.com/office/drawing/2014/main" xmlns="" id="{7C6AE648-C1CA-4ED2-B7E0-E63146888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1410" y="2924944"/>
            <a:ext cx="2338796" cy="151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m para Servomotors">
            <a:extLst>
              <a:ext uri="{FF2B5EF4-FFF2-40B4-BE49-F238E27FC236}">
                <a16:creationId xmlns:a16="http://schemas.microsoft.com/office/drawing/2014/main" xmlns="" id="{D4222891-429D-470A-B68B-3B8FEEAF1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1410" y="4723838"/>
            <a:ext cx="2338796" cy="181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522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044220-5AAF-4C37-9DA4-CB0656D99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76"/>
            <a:r>
              <a:rPr lang="ro-RO" sz="3600" i="1" dirty="0" smtClean="0"/>
              <a:t>Ce este un driverde motor</a:t>
            </a:r>
            <a:r>
              <a:rPr lang="en-US" sz="3600" i="1" dirty="0" smtClean="0"/>
              <a:t>?</a:t>
            </a:r>
            <a:r>
              <a:rPr lang="en-US" sz="3600" i="1" dirty="0"/>
              <a:t/>
            </a:r>
            <a:br>
              <a:rPr lang="en-US" sz="3600" i="1" dirty="0"/>
            </a:br>
            <a:endParaRPr lang="en-US" sz="3600" i="1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B5022022-B814-49D2-9F0E-844AB00AF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2BA1A640-66EA-472B-AD08-EB4B6A0C3972}"/>
              </a:ext>
            </a:extLst>
          </p:cNvPr>
          <p:cNvSpPr/>
          <p:nvPr/>
        </p:nvSpPr>
        <p:spPr>
          <a:xfrm>
            <a:off x="611560" y="1294467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o-RO" dirty="0" smtClean="0"/>
              <a:t>Un </a:t>
            </a:r>
            <a:r>
              <a:rPr lang="ro-RO" dirty="0" smtClean="0"/>
              <a:t>driver de motor este o amplificare mica  de </a:t>
            </a:r>
            <a:r>
              <a:rPr lang="ro-RO" dirty="0" smtClean="0"/>
              <a:t>curent; funcția de </a:t>
            </a:r>
            <a:r>
              <a:rPr lang="ro-RO" dirty="0" smtClean="0"/>
              <a:t>driver de motor este </a:t>
            </a:r>
            <a:r>
              <a:rPr lang="ro-RO" dirty="0" smtClean="0"/>
              <a:t>de a lua un semnal de control de curent scăzut și </a:t>
            </a:r>
            <a:r>
              <a:rPr lang="ro-RO" dirty="0" smtClean="0"/>
              <a:t>apoi de a-l </a:t>
            </a:r>
            <a:r>
              <a:rPr lang="ro-RO" dirty="0" smtClean="0"/>
              <a:t>transforma </a:t>
            </a:r>
            <a:r>
              <a:rPr lang="ro-RO" dirty="0" smtClean="0"/>
              <a:t> într-un </a:t>
            </a:r>
            <a:r>
              <a:rPr lang="ro-RO" dirty="0" smtClean="0"/>
              <a:t>semnal de curent mai mare care poate conduce un motor</a:t>
            </a:r>
            <a:r>
              <a:rPr lang="en-US" dirty="0" smtClean="0"/>
              <a:t>.</a:t>
            </a:r>
            <a:endParaRPr lang="en-US" dirty="0"/>
          </a:p>
          <a:p>
            <a:pPr algn="just"/>
            <a:endParaRPr lang="en-US" dirty="0"/>
          </a:p>
          <a:p>
            <a:r>
              <a:rPr lang="ro-RO" dirty="0" smtClean="0"/>
              <a:t>Aplicații pentru </a:t>
            </a:r>
            <a:r>
              <a:rPr lang="ro-RO" dirty="0" smtClean="0"/>
              <a:t>driverele de motor</a:t>
            </a:r>
            <a:r>
              <a:rPr lang="en-US" b="1" dirty="0" smtClean="0"/>
              <a:t>:</a:t>
            </a:r>
            <a:endParaRPr lang="en-US" b="1" dirty="0"/>
          </a:p>
          <a:p>
            <a:endParaRPr lang="en-US" b="1" dirty="0"/>
          </a:p>
          <a:p>
            <a:r>
              <a:rPr lang="ro-RO" dirty="0" smtClean="0"/>
              <a:t>Driverele de motor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pot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fi găsite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într-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o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larg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a</a:t>
            </a:r>
            <a:endParaRPr lang="vi-VN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gamă de aplicații inclusiv 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err="1" smtClean="0"/>
              <a:t>Releu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comutator</a:t>
            </a:r>
            <a:r>
              <a:rPr lang="en-US" dirty="0" smtClean="0"/>
              <a:t> </a:t>
            </a:r>
            <a:r>
              <a:rPr lang="en-US" dirty="0" smtClean="0"/>
              <a:t>solenoid</a:t>
            </a:r>
            <a:endParaRPr lang="ro-RO" dirty="0" smtClean="0"/>
          </a:p>
          <a:p>
            <a:r>
              <a:rPr lang="ro-RO" dirty="0" smtClean="0"/>
              <a:t>Motoarele de acceleratie</a:t>
            </a:r>
            <a:endParaRPr lang="en-US" dirty="0"/>
          </a:p>
          <a:p>
            <a:r>
              <a:rPr lang="ro-RO" dirty="0" smtClean="0"/>
              <a:t>Ecranele LED si incandscente</a:t>
            </a:r>
            <a:endParaRPr lang="en-US" dirty="0"/>
          </a:p>
          <a:p>
            <a:r>
              <a:rPr lang="en-US" dirty="0"/>
              <a:t>Automotive applications</a:t>
            </a:r>
          </a:p>
          <a:p>
            <a:r>
              <a:rPr lang="ro-RO" dirty="0" smtClean="0"/>
              <a:t>Echipamentul audio-vizual</a:t>
            </a:r>
            <a:endParaRPr lang="en-US" dirty="0"/>
          </a:p>
          <a:p>
            <a:r>
              <a:rPr lang="en-US" dirty="0" smtClean="0"/>
              <a:t>P</a:t>
            </a:r>
            <a:r>
              <a:rPr lang="ro-RO" dirty="0" smtClean="0"/>
              <a:t>erifericele calculatorului</a:t>
            </a:r>
            <a:endParaRPr lang="en-US" dirty="0"/>
          </a:p>
          <a:p>
            <a:r>
              <a:rPr lang="ro-RO" dirty="0" smtClean="0"/>
              <a:t>Sistemul audio al masinii</a:t>
            </a:r>
            <a:endParaRPr lang="en-US" dirty="0"/>
          </a:p>
          <a:p>
            <a:r>
              <a:rPr lang="ro-RO" dirty="0" smtClean="0"/>
              <a:t>Sistemele de navigatie ale masinii</a:t>
            </a:r>
            <a:endParaRPr lang="en-US" dirty="0"/>
          </a:p>
          <a:p>
            <a:pPr algn="just"/>
            <a:endParaRPr lang="en-US" dirty="0"/>
          </a:p>
        </p:txBody>
      </p:sp>
      <p:pic>
        <p:nvPicPr>
          <p:cNvPr id="2050" name="Picture 2" descr="Resultado de imagem para a motor-driver">
            <a:extLst>
              <a:ext uri="{FF2B5EF4-FFF2-40B4-BE49-F238E27FC236}">
                <a16:creationId xmlns:a16="http://schemas.microsoft.com/office/drawing/2014/main" xmlns="" id="{7A62AB3B-56E1-438C-86D1-AEA4693AA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714620"/>
            <a:ext cx="4172588" cy="369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351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A2D0B31-B022-4804-99B6-CD353104B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i="1" dirty="0" smtClean="0"/>
              <a:t>Partile hidraulice</a:t>
            </a:r>
            <a:endParaRPr lang="en-US" sz="3200" i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EEB3E33-DBBF-4A62-941C-DD5656055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vi-VN" sz="2600" dirty="0" smtClean="0"/>
              <a:t>Atât sistemele pneumatice </a:t>
            </a:r>
            <a:r>
              <a:rPr lang="vi-VN" sz="2600" dirty="0" smtClean="0"/>
              <a:t>, </a:t>
            </a:r>
            <a:r>
              <a:rPr lang="vi-VN" sz="2600" dirty="0" smtClean="0"/>
              <a:t>cât și </a:t>
            </a:r>
            <a:r>
              <a:rPr lang="ro-RO" sz="2600" dirty="0" smtClean="0">
                <a:latin typeface="Arial" pitchFamily="34" charset="0"/>
                <a:cs typeface="Arial" pitchFamily="34" charset="0"/>
              </a:rPr>
              <a:t>sistemele hidraulice</a:t>
            </a:r>
            <a:r>
              <a:rPr lang="vi-VN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600" dirty="0" smtClean="0"/>
              <a:t>sunt sisteme de fluide presurizate. Diferența esențială este că sistemele pneumatice se ocupă cu gazele și sistemele hidraulice se ocupă de lichide. Spre deosebire de gaze, lichidele sunt incompresibile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68A19616-78F6-42D0-9E18-44AE8C46C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4" name="Picture 2" descr="Resultado de imagem para robot hydraulics">
            <a:extLst>
              <a:ext uri="{FF2B5EF4-FFF2-40B4-BE49-F238E27FC236}">
                <a16:creationId xmlns:a16="http://schemas.microsoft.com/office/drawing/2014/main" xmlns="" id="{921FB615-C4D4-4029-8892-18CAEB80F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78" y="3714752"/>
            <a:ext cx="5278609" cy="266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228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941526-DE0C-4A31-8024-86D6E948E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200" i="1" dirty="0" smtClean="0"/>
              <a:t>Partile hidraulice</a:t>
            </a:r>
            <a:r>
              <a:rPr lang="en-US" sz="3200" i="1" dirty="0" smtClean="0"/>
              <a:t>- </a:t>
            </a:r>
            <a:r>
              <a:rPr lang="ro-RO" sz="3200" i="1" dirty="0" smtClean="0"/>
              <a:t>Legea lui </a:t>
            </a:r>
            <a:r>
              <a:rPr lang="en-US" sz="3200" dirty="0" smtClean="0"/>
              <a:t>Pascal</a:t>
            </a:r>
            <a:endParaRPr lang="en-US" sz="3200" i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1F9908A-FAF4-4340-8EA3-9DAF1ADF5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o-RO" sz="2800" b="1" dirty="0" smtClean="0"/>
              <a:t>Sub presiune</a:t>
            </a:r>
            <a:r>
              <a:rPr lang="en-US" sz="2600" b="1" dirty="0" smtClean="0"/>
              <a:t> </a:t>
            </a:r>
            <a:r>
              <a:rPr lang="ro-RO" sz="2600" b="1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vi-VN" sz="2600" dirty="0" smtClean="0">
                <a:latin typeface="Calibri" pitchFamily="34" charset="0"/>
                <a:cs typeface="Calibri" pitchFamily="34" charset="0"/>
              </a:rPr>
              <a:t>egea </a:t>
            </a:r>
            <a:r>
              <a:rPr lang="vi-VN" sz="2600" dirty="0" smtClean="0">
                <a:latin typeface="Calibri" pitchFamily="34" charset="0"/>
                <a:cs typeface="Calibri" pitchFamily="34" charset="0"/>
              </a:rPr>
              <a:t>lui Pascal descrie modul în care presiunea acționează asupra lichidelor închise într-un container. O consecință a acestui fapt este că puteți obține un avantaj mecanic. Când aplicați o forță asupra micului cilindru, cantitatea de forță exercitată de cilindrul mare este proporțională cu raportul dintre suprafețele celor </a:t>
            </a:r>
            <a:r>
              <a:rPr lang="ro-RO" sz="2600" dirty="0" smtClean="0">
                <a:latin typeface="Calibri" pitchFamily="34" charset="0"/>
                <a:cs typeface="Calibri" pitchFamily="34" charset="0"/>
              </a:rPr>
              <a:t>doi </a:t>
            </a:r>
            <a:r>
              <a:rPr lang="vi-VN" sz="2600" dirty="0" smtClean="0">
                <a:latin typeface="Calibri" pitchFamily="34" charset="0"/>
                <a:cs typeface="Calibri" pitchFamily="34" charset="0"/>
              </a:rPr>
              <a:t>cilindri</a:t>
            </a:r>
            <a:r>
              <a:rPr lang="vi-VN" sz="26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853E7FB6-DD94-43C1-8FB3-10C7DAEA1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098" name="Picture 2" descr="Resultado de imagem para the principle of hydraulic press">
            <a:extLst>
              <a:ext uri="{FF2B5EF4-FFF2-40B4-BE49-F238E27FC236}">
                <a16:creationId xmlns:a16="http://schemas.microsoft.com/office/drawing/2014/main" xmlns="" id="{9733C6AF-928D-46F9-BF69-F97E42D5C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4104456" cy="231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382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1931</TotalTime>
  <Words>800</Words>
  <Application>Microsoft Office PowerPoint</Application>
  <PresentationFormat>On-screen Show (4:3)</PresentationFormat>
  <Paragraphs>86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Roboti – Teorie</vt:lpstr>
      <vt:lpstr>Introducere</vt:lpstr>
      <vt:lpstr>Partile mecanice; </vt:lpstr>
      <vt:lpstr>Partile mecanice-motoarele de curent continuu(CC)</vt:lpstr>
      <vt:lpstr>Partile mecanice-motoarele de curent alternativ(CA) </vt:lpstr>
      <vt:lpstr>Partile mecanice-Motoare </vt:lpstr>
      <vt:lpstr>Ce este un driverde motor? </vt:lpstr>
      <vt:lpstr>Partile hidraulice</vt:lpstr>
      <vt:lpstr>Partile hidraulice- Legea lui Pascal</vt:lpstr>
      <vt:lpstr>Senzorii robotilor</vt:lpstr>
      <vt:lpstr>Senzorii robotilor</vt:lpstr>
      <vt:lpstr>Clasificarea senzorilor robotilor</vt:lpstr>
      <vt:lpstr>Clasificarea senzorilor robotului</vt:lpstr>
      <vt:lpstr>Controlerul – Controlul Software-ului robotului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Gamification</dc:title>
  <dc:creator>covan</dc:creator>
  <cp:lastModifiedBy>Serban</cp:lastModifiedBy>
  <cp:revision>137</cp:revision>
  <dcterms:created xsi:type="dcterms:W3CDTF">2017-03-08T21:43:37Z</dcterms:created>
  <dcterms:modified xsi:type="dcterms:W3CDTF">2018-01-23T16:17:38Z</dcterms:modified>
</cp:coreProperties>
</file>